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5361"/>
  </p:normalViewPr>
  <p:slideViewPr>
    <p:cSldViewPr snapToGrid="0" snapToObjects="1" showGuides="1">
      <p:cViewPr varScale="1">
        <p:scale>
          <a:sx n="95" d="100"/>
          <a:sy n="95" d="100"/>
        </p:scale>
        <p:origin x="336" y="192"/>
      </p:cViewPr>
      <p:guideLst>
        <p:guide orient="horz" pos="223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5EB0A-2789-AD44-BBFC-3AD000018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D3092-2E7F-334C-A8C9-D1D0B4AAD1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0BAF0-1B5A-BB46-B1B2-872768BDF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5C0BA-4268-7741-8F35-A30271F6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E611D-B0C9-5C4B-A21F-EED9B187F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423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534A9-6F1D-BC44-8E45-DE6DFD40E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703A3D-32DF-A14D-8235-312AFFE2C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2C6AB-CE28-BE48-8C1C-280FA5E3C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D7C40-D592-0C45-9CD8-49B40C27C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570F1-1E5C-6740-97A5-EE6C2F420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37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8B8903-492C-4D41-A8E0-57E6E46C05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0A7721-FD77-0748-83A5-501A874CFF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F7E495-E01A-9B4F-A293-B63C4967A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8BE46-25F7-6148-B616-465130D44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D872A-B809-0145-BBEC-2A39A0B43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172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7062E-67D2-8F47-BD95-EA8803761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6BF781-6302-4B4F-B6CF-62DF0BED3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D71F7-E31A-F647-A231-B1106522E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5AA65-46D5-1647-8E82-753D4CBF4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0BA48-C1AC-6343-8739-461209A1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43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737D-8831-E241-B597-DDD363B3E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892052-A9AA-314C-A84B-0781566A6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D5F44-BC37-D740-B146-AD0FC1F4E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FBBB9-61EE-7942-AEB9-42CFBA5CF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00E75-B250-E840-84F8-75BF7343C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8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21A05-08EA-EA44-AB3B-8612B253A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7D295-5904-3148-973F-FCD50E495D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E66ECA-BA5D-AD44-8057-8C43E3EAF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B3FD2-CEE2-8E4D-B96D-E6C5C8F8C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CEE68-CC7B-9B40-A799-B88C11F82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E5D64-831D-3542-A9FE-154A1DA0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12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7DD11-1865-0740-9C43-519D49253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5945B3-EA47-454C-B21E-35F678E1F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80D56-87D1-D349-A534-CE5253A97D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5A2736-71EC-6641-BD84-67D0716A1D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18DEED-07FC-DC4F-B68A-586ED2F74D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CE31DF-3EA9-174A-ACE0-D7CD88BF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AB6B47-90F7-FF4E-BCEA-8CD12DB7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17100C-9E0C-D542-8749-AF93B57F3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486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406A9-F07D-5D4E-A3C6-285ADBA0E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73683B-441C-A948-854C-05DE544A8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71319C-1210-8A48-AB4D-4F12D54DD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DE4E08-C777-324B-BD10-47B96EB6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145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123C9F-48A0-0F4F-9666-EBA94649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EFEE4-1FE1-8C40-A30C-E49910014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44551-1DDF-6747-924F-92C6ABD9C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9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67350-0798-6D4F-9103-71C9D8D1E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04713-E8F4-EA4E-BBA5-DE0BA00C0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A55AE8-5BC0-8642-8B2F-66EAF6CEE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89DD29-AE0F-3142-A07C-568C29332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AF5ACA-81BD-6A48-9B17-245690FC4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F2C90-AF5D-254A-88CB-152F36F30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681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FE2BA-B31E-F148-8891-C00A1CCFE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88964C-ECB1-9C44-9358-851A62407E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19B6C7-1085-CF47-B94E-C87EDCE98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BF968B-8CD7-AD4E-8848-4BCF9E363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2ADA3-D361-C043-B61A-4ED7C8A3E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585FF-C3BF-F245-9D7F-B12AF557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85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FD39F8-ECB0-B445-AE0A-BD6347521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AFBBB-A706-D14F-88B8-E8F849C77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BFE46-B142-764B-82F4-43272966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5F0B2-2D4F-904F-B0E3-03D823420E96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52F36-67B5-A045-8D30-D41E483F4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4071F-A26E-4943-85B5-24C73A73CF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2C76E-B8B2-C14F-B392-5D22FCC45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169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CB49-0938-9F41-AE69-0C7688D6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6681"/>
            <a:ext cx="9144000" cy="2387600"/>
          </a:xfrm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r>
              <a:rPr lang="en-US" b="1" dirty="0"/>
              <a:t>The Onion vs Real News:</a:t>
            </a:r>
            <a:br>
              <a:rPr lang="en-US" b="1" dirty="0"/>
            </a:br>
            <a:r>
              <a:rPr lang="en-US" sz="4000" b="1" dirty="0"/>
              <a:t>Detecting Satire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8798BA-D87F-5742-8003-D8F274F23D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97603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dirty="0"/>
              <a:t>Emiko Sano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176EBF-B1BB-EE4C-98DC-EB7AC0BD39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877" b="29664"/>
          <a:stretch/>
        </p:blipFill>
        <p:spPr>
          <a:xfrm rot="19703930">
            <a:off x="166688" y="1228727"/>
            <a:ext cx="4108451" cy="9572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E67323-9C64-CE4D-AAB4-E5D82D5DE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8164">
            <a:off x="9323196" y="1015539"/>
            <a:ext cx="2470776" cy="13836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C347CE-DD17-3D4A-913E-A210BBA84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2589" y="4418618"/>
            <a:ext cx="8426194" cy="21931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0C86DC-EAB6-5046-ABB9-C607D58FE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2729" y="625481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518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5E4A09-7243-BE47-AA68-F8D05ABA8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491" y="2182927"/>
            <a:ext cx="571500" cy="714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F2FB3B-3113-7940-849A-6EAA3A006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Summary and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EC1F5-7BFE-AE4B-B19B-948D1DDCA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600" dirty="0"/>
              <a:t>Can a model differentiate the text from The Onion and news </a:t>
            </a:r>
            <a:r>
              <a:rPr lang="en-US" sz="3600" dirty="0" err="1"/>
              <a:t>subreddits</a:t>
            </a:r>
            <a:r>
              <a:rPr lang="en-US" sz="3600" dirty="0"/>
              <a:t>?</a:t>
            </a:r>
          </a:p>
          <a:p>
            <a:r>
              <a:rPr lang="en-US" sz="3600" dirty="0"/>
              <a:t>Can the model predict the origin of the text with high accuracy? </a:t>
            </a:r>
          </a:p>
          <a:p>
            <a:pPr marL="0" indent="0">
              <a:buNone/>
            </a:pPr>
            <a:r>
              <a:rPr lang="en-US" sz="3600" dirty="0"/>
              <a:t>	– reached 89 % accuracy </a:t>
            </a:r>
          </a:p>
          <a:p>
            <a:endParaRPr lang="en-US" sz="3600" dirty="0"/>
          </a:p>
          <a:p>
            <a:r>
              <a:rPr lang="en-US" sz="3600" dirty="0"/>
              <a:t>There is room for improvement: </a:t>
            </a:r>
            <a:endParaRPr lang="en-US" sz="32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/>
              <a:t> Clean </a:t>
            </a:r>
            <a:r>
              <a:rPr lang="en-US" sz="3200"/>
              <a:t>data more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/>
              <a:t>Using pre-trained word sets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3200" dirty="0"/>
              <a:t> Neural nets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7E5A46-B31E-634B-8F0D-8AF24AA54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554506"/>
            <a:ext cx="571500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19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71295D-DCC8-9240-9520-47A1A79DC435}"/>
              </a:ext>
            </a:extLst>
          </p:cNvPr>
          <p:cNvSpPr txBox="1"/>
          <p:nvPr/>
        </p:nvSpPr>
        <p:spPr>
          <a:xfrm>
            <a:off x="4267202" y="2814918"/>
            <a:ext cx="36833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88067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9406-2CF7-2544-8B68-140054630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What Is The Onion?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0A348F-848F-3A48-A399-F6006C16A88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28126" b="29217"/>
          <a:stretch/>
        </p:blipFill>
        <p:spPr>
          <a:xfrm>
            <a:off x="562155" y="2884097"/>
            <a:ext cx="5181600" cy="1242205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A8A1B0-C03A-8046-A44E-000D97271F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Satirical Media ‘News’</a:t>
            </a:r>
          </a:p>
          <a:p>
            <a:r>
              <a:rPr lang="en-US" dirty="0"/>
              <a:t>Print edition until 2013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760994-1B4C-E741-94F2-704291F5D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55" y="2161981"/>
            <a:ext cx="5364480" cy="30175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BA4D01-6C63-5940-9259-1957C115E6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6635" y="1586154"/>
            <a:ext cx="6104263" cy="459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12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4D8E0-FA65-C841-902E-4B8F784A5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The 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DE24A2-D444-C641-9A72-B53539ABB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Can a model differentiate the text from The Onion and news </a:t>
            </a:r>
            <a:r>
              <a:rPr lang="en-US" sz="3600" dirty="0" err="1"/>
              <a:t>subreddits</a:t>
            </a:r>
            <a:r>
              <a:rPr lang="en-US" sz="3600" dirty="0"/>
              <a:t>?</a:t>
            </a:r>
          </a:p>
          <a:p>
            <a:endParaRPr lang="en-US" sz="3600" dirty="0"/>
          </a:p>
          <a:p>
            <a:r>
              <a:rPr lang="en-US" sz="3600" dirty="0"/>
              <a:t>Can the model predict the origin of the text with high accuracy?</a:t>
            </a:r>
          </a:p>
          <a:p>
            <a:endParaRPr lang="en-US" sz="3600" dirty="0"/>
          </a:p>
          <a:p>
            <a:r>
              <a:rPr lang="en-US" sz="3600" dirty="0"/>
              <a:t>What are the factors that contribute to the model?</a:t>
            </a:r>
          </a:p>
        </p:txBody>
      </p:sp>
    </p:spTree>
    <p:extLst>
      <p:ext uri="{BB962C8B-B14F-4D97-AF65-F5344CB8AC3E}">
        <p14:creationId xmlns:p14="http://schemas.microsoft.com/office/powerpoint/2010/main" val="242317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A7927E-61EA-4D4A-B5F3-02F430119229}"/>
              </a:ext>
            </a:extLst>
          </p:cNvPr>
          <p:cNvSpPr txBox="1"/>
          <p:nvPr/>
        </p:nvSpPr>
        <p:spPr>
          <a:xfrm>
            <a:off x="4616823" y="2644750"/>
            <a:ext cx="2958354" cy="16312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Cleaned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15000 from r/news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14978 from r/</a:t>
            </a:r>
            <a:r>
              <a:rPr lang="en-US" sz="2000" dirty="0" err="1"/>
              <a:t>TheOnion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~ 31900 words total (mostly titles)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EBF4F7-05B7-8E4A-9133-8D3D4DAAF76E}"/>
              </a:ext>
            </a:extLst>
          </p:cNvPr>
          <p:cNvSpPr txBox="1"/>
          <p:nvPr/>
        </p:nvSpPr>
        <p:spPr>
          <a:xfrm>
            <a:off x="600634" y="2644750"/>
            <a:ext cx="2958354" cy="16312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Obtaining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Requests using </a:t>
            </a:r>
            <a:r>
              <a:rPr lang="en-US" sz="2000" dirty="0" err="1"/>
              <a:t>Pushshift</a:t>
            </a:r>
            <a:r>
              <a:rPr lang="en-US" sz="2000" dirty="0"/>
              <a:t> Reddit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150 x 100 requests for each </a:t>
            </a:r>
            <a:r>
              <a:rPr lang="en-US" sz="2000" dirty="0" err="1"/>
              <a:t>subreddit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4A029-2149-094C-AA5B-B18A326D41E3}"/>
              </a:ext>
            </a:extLst>
          </p:cNvPr>
          <p:cNvSpPr txBox="1"/>
          <p:nvPr/>
        </p:nvSpPr>
        <p:spPr>
          <a:xfrm>
            <a:off x="8606107" y="2644750"/>
            <a:ext cx="2958354" cy="16312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Model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Decision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Random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Naïve Bayes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B6E22B3E-3FE0-6741-9204-E37DDDD590AB}"/>
              </a:ext>
            </a:extLst>
          </p:cNvPr>
          <p:cNvSpPr/>
          <p:nvPr/>
        </p:nvSpPr>
        <p:spPr>
          <a:xfrm>
            <a:off x="3818965" y="3299011"/>
            <a:ext cx="555811" cy="4303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E3BD026-4356-C046-A9AF-38A379B646AB}"/>
              </a:ext>
            </a:extLst>
          </p:cNvPr>
          <p:cNvSpPr/>
          <p:nvPr/>
        </p:nvSpPr>
        <p:spPr>
          <a:xfrm>
            <a:off x="7897903" y="3290050"/>
            <a:ext cx="555811" cy="4303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urved Up Arrow 9">
            <a:extLst>
              <a:ext uri="{FF2B5EF4-FFF2-40B4-BE49-F238E27FC236}">
                <a16:creationId xmlns:a16="http://schemas.microsoft.com/office/drawing/2014/main" id="{CADA13FE-02FC-FF43-B638-D914E2FD1820}"/>
              </a:ext>
            </a:extLst>
          </p:cNvPr>
          <p:cNvSpPr/>
          <p:nvPr/>
        </p:nvSpPr>
        <p:spPr>
          <a:xfrm>
            <a:off x="9466719" y="4482353"/>
            <a:ext cx="1237129" cy="73510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CEF87DA-CBFA-F54B-9CFB-0D301298B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Modeling Process</a:t>
            </a:r>
          </a:p>
        </p:txBody>
      </p:sp>
    </p:spTree>
    <p:extLst>
      <p:ext uri="{BB962C8B-B14F-4D97-AF65-F5344CB8AC3E}">
        <p14:creationId xmlns:p14="http://schemas.microsoft.com/office/powerpoint/2010/main" val="3751968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7E4E-49CF-4F40-AA05-54859A5D5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Accuracy Scores with Default Settings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65A494-28DB-804B-A92A-FBD158974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5091" y="1833102"/>
            <a:ext cx="6945780" cy="4863533"/>
          </a:xfrm>
        </p:spPr>
      </p:pic>
    </p:spTree>
    <p:extLst>
      <p:ext uri="{BB962C8B-B14F-4D97-AF65-F5344CB8AC3E}">
        <p14:creationId xmlns:p14="http://schemas.microsoft.com/office/powerpoint/2010/main" val="3908788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D7947BC-DA70-8446-BAEE-8FD79EBF57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1132" y="1690688"/>
            <a:ext cx="6488430" cy="458978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380AB9-2C63-DE46-97BA-A52DDD20B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Logistic Regression Model:</a:t>
            </a:r>
            <a:br>
              <a:rPr lang="en-US" b="1" dirty="0"/>
            </a:br>
            <a:r>
              <a:rPr lang="en-US" b="1" dirty="0"/>
              <a:t>Words That Make a Difference to the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9D1EB4-99C4-8947-A691-58C04C4A3052}"/>
              </a:ext>
            </a:extLst>
          </p:cNvPr>
          <p:cNvSpPr txBox="1"/>
          <p:nvPr/>
        </p:nvSpPr>
        <p:spPr>
          <a:xfrm>
            <a:off x="2595283" y="2008099"/>
            <a:ext cx="65274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BEEP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ADB17F-1B12-CC4F-8309-EABF8260305E}"/>
              </a:ext>
            </a:extLst>
          </p:cNvPr>
          <p:cNvSpPr txBox="1"/>
          <p:nvPr/>
        </p:nvSpPr>
        <p:spPr>
          <a:xfrm>
            <a:off x="9175062" y="1892022"/>
            <a:ext cx="2178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u="sng" dirty="0"/>
              <a:t>Accuracy Scores</a:t>
            </a:r>
          </a:p>
          <a:p>
            <a:pPr algn="ctr"/>
            <a:r>
              <a:rPr lang="en-US" sz="2400" dirty="0"/>
              <a:t>Train: 98.8 %</a:t>
            </a:r>
          </a:p>
          <a:p>
            <a:pPr algn="ctr"/>
            <a:r>
              <a:rPr lang="en-US" sz="2400" dirty="0"/>
              <a:t>Test: 89.8 %</a:t>
            </a:r>
          </a:p>
        </p:txBody>
      </p:sp>
    </p:spTree>
    <p:extLst>
      <p:ext uri="{BB962C8B-B14F-4D97-AF65-F5344CB8AC3E}">
        <p14:creationId xmlns:p14="http://schemas.microsoft.com/office/powerpoint/2010/main" val="3376187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2DA6B-5ACA-694C-A399-03CEAC241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/>
              <a:t>Logistic Regression Model</a:t>
            </a:r>
            <a:br>
              <a:rPr lang="en-US" b="1" dirty="0"/>
            </a:br>
            <a:r>
              <a:rPr lang="en-US" b="1" dirty="0"/>
              <a:t>Words That Don’t Make a Difference to the Model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BE60DB3-C812-AD40-98AE-A35EBF593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3951" y="1841547"/>
            <a:ext cx="7132320" cy="458978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51AB9E7-78F9-4C46-9DDA-4324520D54A4}"/>
              </a:ext>
            </a:extLst>
          </p:cNvPr>
          <p:cNvSpPr txBox="1"/>
          <p:nvPr/>
        </p:nvSpPr>
        <p:spPr>
          <a:xfrm>
            <a:off x="9175062" y="2035457"/>
            <a:ext cx="2178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u="sng" dirty="0"/>
              <a:t>Accuracy Scores</a:t>
            </a:r>
          </a:p>
          <a:p>
            <a:pPr algn="ctr"/>
            <a:r>
              <a:rPr lang="en-US" sz="2400" dirty="0"/>
              <a:t>Train: 98.8 %</a:t>
            </a:r>
          </a:p>
          <a:p>
            <a:pPr algn="ctr"/>
            <a:r>
              <a:rPr lang="en-US" sz="2400" dirty="0"/>
              <a:t>Test: 89.8 %</a:t>
            </a:r>
          </a:p>
        </p:txBody>
      </p:sp>
    </p:spTree>
    <p:extLst>
      <p:ext uri="{BB962C8B-B14F-4D97-AF65-F5344CB8AC3E}">
        <p14:creationId xmlns:p14="http://schemas.microsoft.com/office/powerpoint/2010/main" val="2551167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ED70C-59B2-D742-BDDE-D0C7DFDE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Naive Bayes Model:</a:t>
            </a:r>
            <a:br>
              <a:rPr lang="en-US" b="1" dirty="0"/>
            </a:br>
            <a:r>
              <a:rPr lang="en-US" b="1" dirty="0"/>
              <a:t>Words That Make a Difference to the Model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CFFEC4-3EC1-A746-9630-FFEB539BC4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4933" y="2020841"/>
            <a:ext cx="6422390" cy="45897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D982C6-D21E-3F43-87C0-6D4E4D95CEEF}"/>
              </a:ext>
            </a:extLst>
          </p:cNvPr>
          <p:cNvSpPr txBox="1"/>
          <p:nvPr/>
        </p:nvSpPr>
        <p:spPr>
          <a:xfrm>
            <a:off x="9175062" y="2035457"/>
            <a:ext cx="2178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u="sng" dirty="0"/>
              <a:t>Accuracy Scores</a:t>
            </a:r>
          </a:p>
          <a:p>
            <a:pPr algn="ctr"/>
            <a:r>
              <a:rPr lang="en-US" sz="2400" dirty="0"/>
              <a:t>Train: 93.1 %</a:t>
            </a:r>
          </a:p>
          <a:p>
            <a:pPr algn="ctr"/>
            <a:r>
              <a:rPr lang="en-US" sz="2400" dirty="0"/>
              <a:t>Test: 88.7 %</a:t>
            </a:r>
          </a:p>
        </p:txBody>
      </p:sp>
    </p:spTree>
    <p:extLst>
      <p:ext uri="{BB962C8B-B14F-4D97-AF65-F5344CB8AC3E}">
        <p14:creationId xmlns:p14="http://schemas.microsoft.com/office/powerpoint/2010/main" val="2276729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D2033-B452-EF43-A919-6C1D99CBD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/>
              <a:t>Naive Bayes Model</a:t>
            </a:r>
            <a:br>
              <a:rPr lang="en-US" b="1" dirty="0"/>
            </a:br>
            <a:r>
              <a:rPr lang="en-US" b="1" dirty="0"/>
              <a:t>Words That Don’t Make a Difference to the Model</a:t>
            </a:r>
            <a:endParaRPr lang="en-US" dirty="0"/>
          </a:p>
        </p:txBody>
      </p:sp>
      <p:pic>
        <p:nvPicPr>
          <p:cNvPr id="29" name="Content Placeholder 28">
            <a:extLst>
              <a:ext uri="{FF2B5EF4-FFF2-40B4-BE49-F238E27FC236}">
                <a16:creationId xmlns:a16="http://schemas.microsoft.com/office/drawing/2014/main" id="{2E13D582-478D-8846-AF7D-BEC4BC247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3902" y="1913272"/>
            <a:ext cx="7181850" cy="4589780"/>
          </a:xfr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447EF12-A282-104F-8CF3-C12C84785BB0}"/>
              </a:ext>
            </a:extLst>
          </p:cNvPr>
          <p:cNvSpPr txBox="1"/>
          <p:nvPr/>
        </p:nvSpPr>
        <p:spPr>
          <a:xfrm>
            <a:off x="9175062" y="2035457"/>
            <a:ext cx="2178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u="sng" dirty="0"/>
              <a:t>Accuracy Scores</a:t>
            </a:r>
          </a:p>
          <a:p>
            <a:pPr algn="ctr"/>
            <a:r>
              <a:rPr lang="en-US" sz="2400" dirty="0"/>
              <a:t>Train: 93.1 %</a:t>
            </a:r>
          </a:p>
          <a:p>
            <a:pPr algn="ctr"/>
            <a:r>
              <a:rPr lang="en-US" sz="2400" dirty="0"/>
              <a:t>Test: 88.7 %</a:t>
            </a:r>
          </a:p>
        </p:txBody>
      </p:sp>
    </p:spTree>
    <p:extLst>
      <p:ext uri="{BB962C8B-B14F-4D97-AF65-F5344CB8AC3E}">
        <p14:creationId xmlns:p14="http://schemas.microsoft.com/office/powerpoint/2010/main" val="730292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197</Words>
  <Application>Microsoft Macintosh PowerPoint</Application>
  <PresentationFormat>Widescreen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Office Theme</vt:lpstr>
      <vt:lpstr>The Onion vs Real News: Detecting Satire</vt:lpstr>
      <vt:lpstr>What Is The Onion? </vt:lpstr>
      <vt:lpstr>The Questions</vt:lpstr>
      <vt:lpstr>Modeling Process</vt:lpstr>
      <vt:lpstr>Accuracy Scores with Default Settings</vt:lpstr>
      <vt:lpstr>Logistic Regression Model: Words That Make a Difference to the Model</vt:lpstr>
      <vt:lpstr>Logistic Regression Model Words That Don’t Make a Difference to the Model</vt:lpstr>
      <vt:lpstr>Naive Bayes Model: Words That Make a Difference to the Model</vt:lpstr>
      <vt:lpstr>Naive Bayes Model Words That Don’t Make a Difference to the Model</vt:lpstr>
      <vt:lpstr>Summary and Conclusions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Onion vs Real News: Machine Detection Satire</dc:title>
  <dc:creator>Microsoft Office User</dc:creator>
  <cp:lastModifiedBy>Microsoft Office User</cp:lastModifiedBy>
  <cp:revision>15</cp:revision>
  <cp:lastPrinted>2020-10-09T10:24:20Z</cp:lastPrinted>
  <dcterms:created xsi:type="dcterms:W3CDTF">2020-10-09T07:11:22Z</dcterms:created>
  <dcterms:modified xsi:type="dcterms:W3CDTF">2020-10-11T21:17:15Z</dcterms:modified>
</cp:coreProperties>
</file>

<file path=docProps/thumbnail.jpeg>
</file>